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Brusher Cyrillic" charset="1" panose="00000500000000000000"/>
      <p:regular r:id="rId15"/>
    </p:embeddedFont>
    <p:embeddedFont>
      <p:font typeface="Old Standard Bold" charset="1" panose="02040503050505020303"/>
      <p:regular r:id="rId16"/>
    </p:embeddedFont>
    <p:embeddedFont>
      <p:font typeface="Old Standard" charset="1" panose="02040503050505020303"/>
      <p:regular r:id="rId17"/>
    </p:embeddedFont>
    <p:embeddedFont>
      <p:font typeface="Brusher Cyrillic Bold" charset="1" panose="00000500000000000000"/>
      <p:regular r:id="rId18"/>
    </p:embeddedFont>
    <p:embeddedFont>
      <p:font typeface="Aristotelica Pro Condensed" charset="1" panose="000005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jJqGj1Ak.mp4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eg>
</file>

<file path=ppt/media/image28.jpe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jpeg>
</file>

<file path=ppt/media/image36.png>
</file>

<file path=ppt/media/image37.svg>
</file>

<file path=ppt/media/image38.png>
</file>

<file path=ppt/media/image39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png" Type="http://schemas.openxmlformats.org/officeDocument/2006/relationships/image"/><Relationship Id="rId11" Target="../media/image20.svg" Type="http://schemas.openxmlformats.org/officeDocument/2006/relationships/image"/><Relationship Id="rId12" Target="../media/image21.png" Type="http://schemas.openxmlformats.org/officeDocument/2006/relationships/image"/><Relationship Id="rId13" Target="../media/image22.svg" Type="http://schemas.openxmlformats.org/officeDocument/2006/relationships/image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Relationship Id="rId8" Target="../media/image17.png" Type="http://schemas.openxmlformats.org/officeDocument/2006/relationships/image"/><Relationship Id="rId9" Target="../media/image1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GjJqGj1Ak.mp4" Type="http://schemas.microsoft.com/office/2007/relationships/media"/><Relationship Id="rId2" Target="../media/image23.png" Type="http://schemas.openxmlformats.org/officeDocument/2006/relationships/image"/><Relationship Id="rId3" Target="../media/image24.svg" Type="http://schemas.openxmlformats.org/officeDocument/2006/relationships/image"/><Relationship Id="rId4" Target="../media/image25.png" Type="http://schemas.openxmlformats.org/officeDocument/2006/relationships/image"/><Relationship Id="rId5" Target="../media/image26.sv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Relationship Id="rId8" Target="../media/image27.jpeg" Type="http://schemas.openxmlformats.org/officeDocument/2006/relationships/image"/><Relationship Id="rId9" Target="../media/VAGjJqGj1Ak.mp4" Type="http://schemas.openxmlformats.org/officeDocument/2006/relationships/video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GjJqGj1Ak.mp4" Type="http://schemas.microsoft.com/office/2007/relationships/media"/><Relationship Id="rId2" Target="../media/image23.png" Type="http://schemas.openxmlformats.org/officeDocument/2006/relationships/image"/><Relationship Id="rId3" Target="../media/image24.svg" Type="http://schemas.openxmlformats.org/officeDocument/2006/relationships/image"/><Relationship Id="rId4" Target="../media/image25.png" Type="http://schemas.openxmlformats.org/officeDocument/2006/relationships/image"/><Relationship Id="rId5" Target="../media/image26.sv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Relationship Id="rId8" Target="../media/image27.jpeg" Type="http://schemas.openxmlformats.org/officeDocument/2006/relationships/image"/><Relationship Id="rId9" Target="../media/VAGjJqGj1Ak.mp4" Type="http://schemas.openxmlformats.org/officeDocument/2006/relationships/video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jpeg" Type="http://schemas.openxmlformats.org/officeDocument/2006/relationships/image"/><Relationship Id="rId3" Target="../media/image29.png" Type="http://schemas.openxmlformats.org/officeDocument/2006/relationships/image"/><Relationship Id="rId4" Target="../media/image30.svg" Type="http://schemas.openxmlformats.org/officeDocument/2006/relationships/image"/><Relationship Id="rId5" Target="../media/image17.png" Type="http://schemas.openxmlformats.org/officeDocument/2006/relationships/image"/><Relationship Id="rId6" Target="../media/image18.svg" Type="http://schemas.openxmlformats.org/officeDocument/2006/relationships/image"/><Relationship Id="rId7" Target="../media/image31.png" Type="http://schemas.openxmlformats.org/officeDocument/2006/relationships/image"/><Relationship Id="rId8" Target="../media/image3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Relationship Id="rId3" Target="../media/image34.sv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Relationship Id="rId6" Target="../media/image31.png" Type="http://schemas.openxmlformats.org/officeDocument/2006/relationships/image"/><Relationship Id="rId7" Target="../media/image32.svg" Type="http://schemas.openxmlformats.org/officeDocument/2006/relationships/image"/><Relationship Id="rId8" Target="../media/image35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Relationship Id="rId3" Target="../media/image34.sv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Relationship Id="rId6" Target="../media/image31.png" Type="http://schemas.openxmlformats.org/officeDocument/2006/relationships/image"/><Relationship Id="rId7" Target="../media/image3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6.svg" Type="http://schemas.openxmlformats.org/officeDocument/2006/relationships/image"/><Relationship Id="rId12" Target="../media/image29.png" Type="http://schemas.openxmlformats.org/officeDocument/2006/relationships/image"/><Relationship Id="rId13" Target="../media/image30.svg" Type="http://schemas.openxmlformats.org/officeDocument/2006/relationships/image"/><Relationship Id="rId2" Target="../media/image36.png" Type="http://schemas.openxmlformats.org/officeDocument/2006/relationships/image"/><Relationship Id="rId3" Target="../media/image37.svg" Type="http://schemas.openxmlformats.org/officeDocument/2006/relationships/image"/><Relationship Id="rId4" Target="../media/image38.png" Type="http://schemas.openxmlformats.org/officeDocument/2006/relationships/image"/><Relationship Id="rId5" Target="../media/image39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5.png" Type="http://schemas.openxmlformats.org/officeDocument/2006/relationships/image"/><Relationship Id="rId9" Target="../media/image16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png" Type="http://schemas.openxmlformats.org/officeDocument/2006/relationships/image"/><Relationship Id="rId3" Target="../media/image37.svg" Type="http://schemas.openxmlformats.org/officeDocument/2006/relationships/image"/><Relationship Id="rId4" Target="../media/image38.png" Type="http://schemas.openxmlformats.org/officeDocument/2006/relationships/image"/><Relationship Id="rId5" Target="../media/image39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5.png" Type="http://schemas.openxmlformats.org/officeDocument/2006/relationships/image"/><Relationship Id="rId9" Target="../media/image1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7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0800000">
            <a:off x="9223231" y="8895219"/>
            <a:ext cx="11552272" cy="1596314"/>
          </a:xfrm>
          <a:custGeom>
            <a:avLst/>
            <a:gdLst/>
            <a:ahLst/>
            <a:cxnLst/>
            <a:rect r="r" b="b" t="t" l="l"/>
            <a:pathLst>
              <a:path h="1596314" w="11552272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-2649686" y="-149539"/>
            <a:ext cx="11546413" cy="1595504"/>
          </a:xfrm>
          <a:custGeom>
            <a:avLst/>
            <a:gdLst/>
            <a:ahLst/>
            <a:cxnLst/>
            <a:rect r="r" b="b" t="t" l="l"/>
            <a:pathLst>
              <a:path h="1595504" w="11546413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91669">
            <a:off x="3278791" y="1594787"/>
            <a:ext cx="1737858" cy="1583030"/>
          </a:xfrm>
          <a:custGeom>
            <a:avLst/>
            <a:gdLst/>
            <a:ahLst/>
            <a:cxnLst/>
            <a:rect r="r" b="b" t="t" l="l"/>
            <a:pathLst>
              <a:path h="1583030" w="1737858">
                <a:moveTo>
                  <a:pt x="0" y="0"/>
                </a:moveTo>
                <a:lnTo>
                  <a:pt x="1737857" y="0"/>
                </a:lnTo>
                <a:lnTo>
                  <a:pt x="1737857" y="1583031"/>
                </a:lnTo>
                <a:lnTo>
                  <a:pt x="0" y="15830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654208" y="3190879"/>
            <a:ext cx="7069036" cy="20643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460"/>
              </a:lnSpc>
            </a:pPr>
            <a:r>
              <a:rPr lang="en-US" sz="15616" spc="343">
                <a:solidFill>
                  <a:srgbClr val="000000"/>
                </a:solidFill>
                <a:latin typeface="Brusher Cyrillic"/>
                <a:ea typeface="Brusher Cyrillic"/>
                <a:cs typeface="Brusher Cyrillic"/>
                <a:sym typeface="Brusher Cyrillic"/>
              </a:rPr>
              <a:t>Числа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1399026">
            <a:off x="10496119" y="1961744"/>
            <a:ext cx="1719464" cy="2465181"/>
          </a:xfrm>
          <a:custGeom>
            <a:avLst/>
            <a:gdLst/>
            <a:ahLst/>
            <a:cxnLst/>
            <a:rect r="r" b="b" t="t" l="l"/>
            <a:pathLst>
              <a:path h="2465181" w="1719464">
                <a:moveTo>
                  <a:pt x="0" y="0"/>
                </a:moveTo>
                <a:lnTo>
                  <a:pt x="1719463" y="0"/>
                </a:lnTo>
                <a:lnTo>
                  <a:pt x="1719463" y="2465181"/>
                </a:lnTo>
                <a:lnTo>
                  <a:pt x="0" y="246518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302856" y="4438005"/>
            <a:ext cx="4957064" cy="6375415"/>
          </a:xfrm>
          <a:custGeom>
            <a:avLst/>
            <a:gdLst/>
            <a:ahLst/>
            <a:cxnLst/>
            <a:rect r="r" b="b" t="t" l="l"/>
            <a:pathLst>
              <a:path h="6375415" w="4957064">
                <a:moveTo>
                  <a:pt x="0" y="0"/>
                </a:moveTo>
                <a:lnTo>
                  <a:pt x="4957064" y="0"/>
                </a:lnTo>
                <a:lnTo>
                  <a:pt x="4957064" y="6375415"/>
                </a:lnTo>
                <a:lnTo>
                  <a:pt x="0" y="637541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701159">
            <a:off x="12664739" y="689056"/>
            <a:ext cx="5939890" cy="3736731"/>
          </a:xfrm>
          <a:custGeom>
            <a:avLst/>
            <a:gdLst/>
            <a:ahLst/>
            <a:cxnLst/>
            <a:rect r="r" b="b" t="t" l="l"/>
            <a:pathLst>
              <a:path h="3736731" w="5939890">
                <a:moveTo>
                  <a:pt x="0" y="0"/>
                </a:moveTo>
                <a:lnTo>
                  <a:pt x="5939890" y="0"/>
                </a:lnTo>
                <a:lnTo>
                  <a:pt x="5939890" y="3736731"/>
                </a:lnTo>
                <a:lnTo>
                  <a:pt x="0" y="373673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633199" y="5849016"/>
            <a:ext cx="11029225" cy="2063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444"/>
              </a:lnSpc>
            </a:pPr>
            <a:r>
              <a:rPr lang="en-US" sz="15600" spc="171">
                <a:solidFill>
                  <a:srgbClr val="000000"/>
                </a:solidFill>
                <a:latin typeface="Brusher Cyrillic"/>
                <a:ea typeface="Brusher Cyrillic"/>
                <a:cs typeface="Brusher Cyrillic"/>
                <a:sym typeface="Brusher Cyrillic"/>
              </a:rPr>
              <a:t>ФИБОНАЧЧИ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228084" y="561975"/>
            <a:ext cx="5225042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Brusher Cyrillic"/>
                <a:ea typeface="Brusher Cyrillic"/>
                <a:cs typeface="Brusher Cyrillic"/>
                <a:sym typeface="Brusher Cyrillic"/>
              </a:rPr>
              <a:t>Дружинина </a:t>
            </a:r>
          </a:p>
          <a:p>
            <a:pPr algn="r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Brusher Cyrillic"/>
                <a:ea typeface="Brusher Cyrillic"/>
                <a:cs typeface="Brusher Cyrillic"/>
                <a:sym typeface="Brusher Cyrillic"/>
              </a:rPr>
              <a:t>Елена Олеговна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7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6288608" y="849567"/>
            <a:ext cx="6927975" cy="8739418"/>
          </a:xfrm>
          <a:custGeom>
            <a:avLst/>
            <a:gdLst/>
            <a:ahLst/>
            <a:cxnLst/>
            <a:rect r="r" b="b" t="t" l="l"/>
            <a:pathLst>
              <a:path h="8739418" w="6927975">
                <a:moveTo>
                  <a:pt x="0" y="0"/>
                </a:moveTo>
                <a:lnTo>
                  <a:pt x="6927974" y="0"/>
                </a:lnTo>
                <a:lnTo>
                  <a:pt x="6927974" y="8739418"/>
                </a:lnTo>
                <a:lnTo>
                  <a:pt x="0" y="87394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120756" y="1028700"/>
            <a:ext cx="4584113" cy="3975676"/>
          </a:xfrm>
          <a:custGeom>
            <a:avLst/>
            <a:gdLst/>
            <a:ahLst/>
            <a:cxnLst/>
            <a:rect r="r" b="b" t="t" l="l"/>
            <a:pathLst>
              <a:path h="3975676" w="4584113">
                <a:moveTo>
                  <a:pt x="0" y="0"/>
                </a:moveTo>
                <a:lnTo>
                  <a:pt x="4584113" y="0"/>
                </a:lnTo>
                <a:lnTo>
                  <a:pt x="4584113" y="3975676"/>
                </a:lnTo>
                <a:lnTo>
                  <a:pt x="0" y="39756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-810814">
            <a:off x="2415611" y="2943556"/>
            <a:ext cx="3945639" cy="907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9"/>
              </a:lnSpc>
            </a:pPr>
            <a:r>
              <a:rPr lang="en-US" sz="6868" spc="151">
                <a:solidFill>
                  <a:srgbClr val="000000"/>
                </a:solidFill>
                <a:latin typeface="Brusher Cyrillic"/>
                <a:ea typeface="Brusher Cyrillic"/>
                <a:cs typeface="Brusher Cyrillic"/>
                <a:sym typeface="Brusher Cyrillic"/>
              </a:rPr>
              <a:t>Вспомним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714862" y="2118509"/>
            <a:ext cx="7882931" cy="17930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5"/>
              </a:lnSpc>
            </a:pPr>
            <a:r>
              <a:rPr lang="en-US" sz="5049" spc="111" b="true">
                <a:solidFill>
                  <a:srgbClr val="FFFFFF"/>
                </a:solidFill>
                <a:latin typeface="Old Standard Bold"/>
                <a:ea typeface="Old Standard Bold"/>
                <a:cs typeface="Old Standard Bold"/>
                <a:sym typeface="Old Standard Bold"/>
              </a:rPr>
              <a:t>Что такое числа Фибоначчи?</a:t>
            </a:r>
          </a:p>
        </p:txBody>
      </p:sp>
      <p:sp>
        <p:nvSpPr>
          <p:cNvPr name="Freeform 6" id="6"/>
          <p:cNvSpPr/>
          <p:nvPr/>
        </p:nvSpPr>
        <p:spPr>
          <a:xfrm flipH="false" flipV="true" rot="5856579">
            <a:off x="764579" y="5127721"/>
            <a:ext cx="3435988" cy="3641221"/>
          </a:xfrm>
          <a:custGeom>
            <a:avLst/>
            <a:gdLst/>
            <a:ahLst/>
            <a:cxnLst/>
            <a:rect r="r" b="b" t="t" l="l"/>
            <a:pathLst>
              <a:path h="3641221" w="3435988">
                <a:moveTo>
                  <a:pt x="0" y="3641221"/>
                </a:moveTo>
                <a:lnTo>
                  <a:pt x="3435989" y="3641221"/>
                </a:lnTo>
                <a:lnTo>
                  <a:pt x="3435989" y="0"/>
                </a:lnTo>
                <a:lnTo>
                  <a:pt x="0" y="0"/>
                </a:lnTo>
                <a:lnTo>
                  <a:pt x="0" y="3641221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568932">
            <a:off x="15282144" y="5728523"/>
            <a:ext cx="1443297" cy="2069242"/>
          </a:xfrm>
          <a:custGeom>
            <a:avLst/>
            <a:gdLst/>
            <a:ahLst/>
            <a:cxnLst/>
            <a:rect r="r" b="b" t="t" l="l"/>
            <a:pathLst>
              <a:path h="2069242" w="1443297">
                <a:moveTo>
                  <a:pt x="0" y="0"/>
                </a:moveTo>
                <a:lnTo>
                  <a:pt x="1443297" y="0"/>
                </a:lnTo>
                <a:lnTo>
                  <a:pt x="1443297" y="2069242"/>
                </a:lnTo>
                <a:lnTo>
                  <a:pt x="0" y="206924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6190582">
            <a:off x="14034320" y="781506"/>
            <a:ext cx="1514128" cy="1379233"/>
          </a:xfrm>
          <a:custGeom>
            <a:avLst/>
            <a:gdLst/>
            <a:ahLst/>
            <a:cxnLst/>
            <a:rect r="r" b="b" t="t" l="l"/>
            <a:pathLst>
              <a:path h="1379233" w="1514128">
                <a:moveTo>
                  <a:pt x="0" y="0"/>
                </a:moveTo>
                <a:lnTo>
                  <a:pt x="1514129" y="0"/>
                </a:lnTo>
                <a:lnTo>
                  <a:pt x="1514129" y="1379234"/>
                </a:lnTo>
                <a:lnTo>
                  <a:pt x="0" y="137923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752595" y="-301411"/>
            <a:ext cx="12710840" cy="1756407"/>
          </a:xfrm>
          <a:custGeom>
            <a:avLst/>
            <a:gdLst/>
            <a:ahLst/>
            <a:cxnLst/>
            <a:rect r="r" b="b" t="t" l="l"/>
            <a:pathLst>
              <a:path h="1756407" w="12710840">
                <a:moveTo>
                  <a:pt x="0" y="0"/>
                </a:moveTo>
                <a:lnTo>
                  <a:pt x="12710840" y="0"/>
                </a:lnTo>
                <a:lnTo>
                  <a:pt x="12710840" y="1756407"/>
                </a:lnTo>
                <a:lnTo>
                  <a:pt x="0" y="1756407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10800000">
            <a:off x="-5599813" y="8633321"/>
            <a:ext cx="13959219" cy="1928910"/>
          </a:xfrm>
          <a:custGeom>
            <a:avLst/>
            <a:gdLst/>
            <a:ahLst/>
            <a:cxnLst/>
            <a:rect r="r" b="b" t="t" l="l"/>
            <a:pathLst>
              <a:path h="1928910" w="13959219">
                <a:moveTo>
                  <a:pt x="0" y="0"/>
                </a:moveTo>
                <a:lnTo>
                  <a:pt x="13959219" y="0"/>
                </a:lnTo>
                <a:lnTo>
                  <a:pt x="13959219" y="1928910"/>
                </a:lnTo>
                <a:lnTo>
                  <a:pt x="0" y="192891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5765881" y="4466479"/>
            <a:ext cx="7882931" cy="41668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84"/>
              </a:lnSpc>
            </a:pPr>
            <a:r>
              <a:rPr lang="en-US" sz="4800" spc="105">
                <a:solidFill>
                  <a:srgbClr val="FFFFFF"/>
                </a:solidFill>
                <a:latin typeface="Old Standard"/>
                <a:ea typeface="Old Standard"/>
                <a:cs typeface="Old Standard"/>
                <a:sym typeface="Old Standard"/>
              </a:rPr>
              <a:t>Это последовательность, где каждое число – сумма двух предыдущих:</a:t>
            </a:r>
          </a:p>
          <a:p>
            <a:pPr algn="l">
              <a:lnSpc>
                <a:spcPts val="6384"/>
              </a:lnSpc>
            </a:pPr>
            <a:r>
              <a:rPr lang="en-US" sz="4800" spc="105">
                <a:solidFill>
                  <a:srgbClr val="FFFFFF"/>
                </a:solidFill>
                <a:latin typeface="Old Standard"/>
                <a:ea typeface="Old Standard"/>
                <a:cs typeface="Old Standard"/>
                <a:sym typeface="Old Standard"/>
              </a:rPr>
              <a:t>1</a:t>
            </a:r>
            <a:r>
              <a:rPr lang="en-US" sz="4800" spc="105">
                <a:solidFill>
                  <a:srgbClr val="FFFFFF"/>
                </a:solidFill>
                <a:latin typeface="Old Standard"/>
                <a:ea typeface="Old Standard"/>
                <a:cs typeface="Old Standard"/>
                <a:sym typeface="Old Standard"/>
              </a:rPr>
              <a:t>, 1, 1, 2, 3, 5, 8, 13, 21…</a:t>
            </a:r>
          </a:p>
          <a:p>
            <a:pPr algn="l">
              <a:lnSpc>
                <a:spcPts val="6715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7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61251" y="1440739"/>
            <a:ext cx="8376349" cy="8193593"/>
          </a:xfrm>
          <a:custGeom>
            <a:avLst/>
            <a:gdLst/>
            <a:ahLst/>
            <a:cxnLst/>
            <a:rect r="r" b="b" t="t" l="l"/>
            <a:pathLst>
              <a:path h="8193593" w="8376349">
                <a:moveTo>
                  <a:pt x="0" y="0"/>
                </a:moveTo>
                <a:lnTo>
                  <a:pt x="8376350" y="0"/>
                </a:lnTo>
                <a:lnTo>
                  <a:pt x="8376350" y="8193593"/>
                </a:lnTo>
                <a:lnTo>
                  <a:pt x="0" y="81935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777789" y="2059129"/>
            <a:ext cx="7627468" cy="2266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8"/>
              </a:lnSpc>
              <a:spcBef>
                <a:spcPct val="0"/>
              </a:spcBef>
            </a:pPr>
            <a:r>
              <a:rPr lang="en-US" sz="7465">
                <a:solidFill>
                  <a:srgbClr val="000000"/>
                </a:solidFill>
                <a:latin typeface="Brusher Cyrillic"/>
                <a:ea typeface="Brusher Cyrillic"/>
                <a:cs typeface="Brusher Cyrillic"/>
                <a:sym typeface="Brusher Cyrillic"/>
              </a:rPr>
              <a:t>Программирование — это просто!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777789" y="4829120"/>
            <a:ext cx="8136966" cy="2454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53"/>
              </a:lnSpc>
              <a:spcBef>
                <a:spcPct val="0"/>
              </a:spcBef>
            </a:pPr>
            <a:r>
              <a:rPr lang="en-US" sz="5127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Программирование — это создание инструкций для компьютера или робота.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5408091" y="1028700"/>
            <a:ext cx="1488455" cy="1291398"/>
          </a:xfrm>
          <a:custGeom>
            <a:avLst/>
            <a:gdLst/>
            <a:ahLst/>
            <a:cxnLst/>
            <a:rect r="r" b="b" t="t" l="l"/>
            <a:pathLst>
              <a:path h="1291398" w="1488455">
                <a:moveTo>
                  <a:pt x="0" y="0"/>
                </a:moveTo>
                <a:lnTo>
                  <a:pt x="1488455" y="0"/>
                </a:lnTo>
                <a:lnTo>
                  <a:pt x="1488455" y="1291398"/>
                </a:lnTo>
                <a:lnTo>
                  <a:pt x="0" y="12913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-3556088">
            <a:off x="15154953" y="6177736"/>
            <a:ext cx="3750634" cy="3974660"/>
          </a:xfrm>
          <a:custGeom>
            <a:avLst/>
            <a:gdLst/>
            <a:ahLst/>
            <a:cxnLst/>
            <a:rect r="r" b="b" t="t" l="l"/>
            <a:pathLst>
              <a:path h="3974660" w="3750634">
                <a:moveTo>
                  <a:pt x="0" y="3974660"/>
                </a:moveTo>
                <a:lnTo>
                  <a:pt x="3750634" y="3974660"/>
                </a:lnTo>
                <a:lnTo>
                  <a:pt x="3750634" y="0"/>
                </a:lnTo>
                <a:lnTo>
                  <a:pt x="0" y="0"/>
                </a:lnTo>
                <a:lnTo>
                  <a:pt x="0" y="397466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7" id="7">
            <a:hlinkClick action="ppaction://media"/>
          </p:cNvPr>
          <p:cNvPicPr>
            <a:picLocks noChangeAspect="true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394090" y="2961260"/>
            <a:ext cx="6432072" cy="366628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7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61251" y="1440739"/>
            <a:ext cx="8376349" cy="8193593"/>
          </a:xfrm>
          <a:custGeom>
            <a:avLst/>
            <a:gdLst/>
            <a:ahLst/>
            <a:cxnLst/>
            <a:rect r="r" b="b" t="t" l="l"/>
            <a:pathLst>
              <a:path h="8193593" w="8376349">
                <a:moveTo>
                  <a:pt x="0" y="0"/>
                </a:moveTo>
                <a:lnTo>
                  <a:pt x="8376350" y="0"/>
                </a:lnTo>
                <a:lnTo>
                  <a:pt x="8376350" y="8193593"/>
                </a:lnTo>
                <a:lnTo>
                  <a:pt x="0" y="81935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777789" y="2059129"/>
            <a:ext cx="7627468" cy="2266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8"/>
              </a:lnSpc>
              <a:spcBef>
                <a:spcPct val="0"/>
              </a:spcBef>
            </a:pPr>
            <a:r>
              <a:rPr lang="en-US" sz="7465">
                <a:solidFill>
                  <a:srgbClr val="000000"/>
                </a:solidFill>
                <a:latin typeface="Brusher Cyrillic"/>
                <a:ea typeface="Brusher Cyrillic"/>
                <a:cs typeface="Brusher Cyrillic"/>
                <a:sym typeface="Brusher Cyrillic"/>
              </a:rPr>
              <a:t>Программирование — это просто!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359910" y="4597714"/>
            <a:ext cx="8463226" cy="4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89"/>
              </a:lnSpc>
            </a:pPr>
            <a:r>
              <a:rPr lang="en-US" sz="2407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Алгоритм — четкая последовательность шагов для решения задачи.</a:t>
            </a:r>
          </a:p>
          <a:p>
            <a:pPr algn="l">
              <a:lnSpc>
                <a:spcPts val="2889"/>
              </a:lnSpc>
            </a:pPr>
            <a:r>
              <a:rPr lang="en-US" sz="2407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Пример из жизни: Рецепт пирога — это алгоритм:</a:t>
            </a:r>
          </a:p>
          <a:p>
            <a:pPr algn="l" marL="1039705" indent="-346568" lvl="2">
              <a:lnSpc>
                <a:spcPts val="2889"/>
              </a:lnSpc>
              <a:buFont typeface="Arial"/>
              <a:buChar char="⚬"/>
            </a:pPr>
            <a:r>
              <a:rPr lang="en-US" sz="2407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Взять ингредиенты</a:t>
            </a:r>
          </a:p>
          <a:p>
            <a:pPr algn="l" marL="1039705" indent="-346568" lvl="2">
              <a:lnSpc>
                <a:spcPts val="2889"/>
              </a:lnSpc>
              <a:buFont typeface="Arial"/>
              <a:buChar char="⚬"/>
            </a:pPr>
            <a:r>
              <a:rPr lang="en-US" sz="2407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Смешать</a:t>
            </a:r>
          </a:p>
          <a:p>
            <a:pPr algn="l" marL="1039705" indent="-346568" lvl="2">
              <a:lnSpc>
                <a:spcPts val="2889"/>
              </a:lnSpc>
              <a:buFont typeface="Arial"/>
              <a:buChar char="⚬"/>
            </a:pPr>
            <a:r>
              <a:rPr lang="en-US" sz="2407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Поставить в духовку</a:t>
            </a:r>
          </a:p>
          <a:p>
            <a:pPr algn="l">
              <a:lnSpc>
                <a:spcPts val="2889"/>
              </a:lnSpc>
            </a:pPr>
          </a:p>
          <a:p>
            <a:pPr algn="l">
              <a:lnSpc>
                <a:spcPts val="2889"/>
              </a:lnSpc>
            </a:pPr>
          </a:p>
          <a:p>
            <a:pPr algn="l">
              <a:lnSpc>
                <a:spcPts val="2889"/>
              </a:lnSpc>
            </a:pPr>
            <a:r>
              <a:rPr lang="en-US" sz="2407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*Придумайте алгоритм для повседневного действия (например, как собраться в школу). Назовите 3-4 шага.*</a:t>
            </a:r>
          </a:p>
          <a:p>
            <a:pPr algn="l">
              <a:lnSpc>
                <a:spcPts val="2889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5408091" y="1028700"/>
            <a:ext cx="1488455" cy="1291398"/>
          </a:xfrm>
          <a:custGeom>
            <a:avLst/>
            <a:gdLst/>
            <a:ahLst/>
            <a:cxnLst/>
            <a:rect r="r" b="b" t="t" l="l"/>
            <a:pathLst>
              <a:path h="1291398" w="1488455">
                <a:moveTo>
                  <a:pt x="0" y="0"/>
                </a:moveTo>
                <a:lnTo>
                  <a:pt x="1488455" y="0"/>
                </a:lnTo>
                <a:lnTo>
                  <a:pt x="1488455" y="1291398"/>
                </a:lnTo>
                <a:lnTo>
                  <a:pt x="0" y="12913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-3556088">
            <a:off x="15154953" y="6177736"/>
            <a:ext cx="3750634" cy="3974660"/>
          </a:xfrm>
          <a:custGeom>
            <a:avLst/>
            <a:gdLst/>
            <a:ahLst/>
            <a:cxnLst/>
            <a:rect r="r" b="b" t="t" l="l"/>
            <a:pathLst>
              <a:path h="3974660" w="3750634">
                <a:moveTo>
                  <a:pt x="0" y="3974660"/>
                </a:moveTo>
                <a:lnTo>
                  <a:pt x="3750634" y="3974660"/>
                </a:lnTo>
                <a:lnTo>
                  <a:pt x="3750634" y="0"/>
                </a:lnTo>
                <a:lnTo>
                  <a:pt x="0" y="0"/>
                </a:lnTo>
                <a:lnTo>
                  <a:pt x="0" y="397466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7" id="7">
            <a:hlinkClick action="ppaction://media"/>
          </p:cNvPr>
          <p:cNvPicPr>
            <a:picLocks noChangeAspect="true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394090" y="2961260"/>
            <a:ext cx="6432072" cy="366628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7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73801" y="3780728"/>
            <a:ext cx="3579011" cy="3444830"/>
            <a:chOff x="30480" y="591820"/>
            <a:chExt cx="12736830" cy="122593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736830" cy="12259310"/>
            </a:xfrm>
            <a:custGeom>
              <a:avLst/>
              <a:gdLst/>
              <a:ahLst/>
              <a:cxnLst/>
              <a:rect r="r" b="b" t="t" l="l"/>
              <a:pathLst>
                <a:path h="12259310" w="12736830">
                  <a:moveTo>
                    <a:pt x="11925300" y="4271010"/>
                  </a:moveTo>
                  <a:cubicBezTo>
                    <a:pt x="10819130" y="2120900"/>
                    <a:pt x="8590280" y="544830"/>
                    <a:pt x="6215380" y="297180"/>
                  </a:cubicBezTo>
                  <a:cubicBezTo>
                    <a:pt x="4277360" y="0"/>
                    <a:pt x="3002280" y="913130"/>
                    <a:pt x="1960880" y="2170430"/>
                  </a:cubicBezTo>
                  <a:cubicBezTo>
                    <a:pt x="919480" y="3427730"/>
                    <a:pt x="365760" y="5030470"/>
                    <a:pt x="142240" y="6647180"/>
                  </a:cubicBezTo>
                  <a:cubicBezTo>
                    <a:pt x="24130" y="7500620"/>
                    <a:pt x="0" y="8406130"/>
                    <a:pt x="361950" y="9188450"/>
                  </a:cubicBezTo>
                  <a:cubicBezTo>
                    <a:pt x="820420" y="10180320"/>
                    <a:pt x="1822450" y="10811510"/>
                    <a:pt x="2842260" y="11203940"/>
                  </a:cubicBezTo>
                  <a:cubicBezTo>
                    <a:pt x="5585460" y="12259310"/>
                    <a:pt x="8953501" y="11850370"/>
                    <a:pt x="11088370" y="9828530"/>
                  </a:cubicBezTo>
                  <a:cubicBezTo>
                    <a:pt x="11756390" y="9196070"/>
                    <a:pt x="12303760" y="8403590"/>
                    <a:pt x="12499340" y="7504430"/>
                  </a:cubicBezTo>
                  <a:cubicBezTo>
                    <a:pt x="12736830" y="6413500"/>
                    <a:pt x="12435840" y="5264150"/>
                    <a:pt x="11925300" y="4271010"/>
                  </a:cubicBezTo>
                  <a:close/>
                </a:path>
              </a:pathLst>
            </a:custGeom>
            <a:blipFill>
              <a:blip r:embed="rId2"/>
              <a:stretch>
                <a:fillRect l="-9646" t="-47139" r="-267479" b="-158896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1586736" y="3669628"/>
            <a:ext cx="3648810" cy="3512012"/>
            <a:chOff x="30480" y="591820"/>
            <a:chExt cx="12736830" cy="1225931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736830" cy="12259310"/>
            </a:xfrm>
            <a:custGeom>
              <a:avLst/>
              <a:gdLst/>
              <a:ahLst/>
              <a:cxnLst/>
              <a:rect r="r" b="b" t="t" l="l"/>
              <a:pathLst>
                <a:path h="12259310" w="12736830">
                  <a:moveTo>
                    <a:pt x="11925300" y="4271010"/>
                  </a:moveTo>
                  <a:cubicBezTo>
                    <a:pt x="10819130" y="2120900"/>
                    <a:pt x="8590280" y="544830"/>
                    <a:pt x="6215380" y="297180"/>
                  </a:cubicBezTo>
                  <a:cubicBezTo>
                    <a:pt x="4277360" y="0"/>
                    <a:pt x="3002280" y="913130"/>
                    <a:pt x="1960880" y="2170430"/>
                  </a:cubicBezTo>
                  <a:cubicBezTo>
                    <a:pt x="919480" y="3427730"/>
                    <a:pt x="365760" y="5030470"/>
                    <a:pt x="142240" y="6647180"/>
                  </a:cubicBezTo>
                  <a:cubicBezTo>
                    <a:pt x="24130" y="7500620"/>
                    <a:pt x="0" y="8406130"/>
                    <a:pt x="361950" y="9188450"/>
                  </a:cubicBezTo>
                  <a:cubicBezTo>
                    <a:pt x="820420" y="10180320"/>
                    <a:pt x="1822450" y="10811510"/>
                    <a:pt x="2842260" y="11203940"/>
                  </a:cubicBezTo>
                  <a:cubicBezTo>
                    <a:pt x="5585460" y="12259310"/>
                    <a:pt x="8953501" y="11850370"/>
                    <a:pt x="11088370" y="9828530"/>
                  </a:cubicBezTo>
                  <a:cubicBezTo>
                    <a:pt x="11756390" y="9196070"/>
                    <a:pt x="12303760" y="8403590"/>
                    <a:pt x="12499340" y="7504430"/>
                  </a:cubicBezTo>
                  <a:cubicBezTo>
                    <a:pt x="12736830" y="6413500"/>
                    <a:pt x="12435840" y="5264150"/>
                    <a:pt x="11925300" y="4271010"/>
                  </a:cubicBezTo>
                  <a:close/>
                </a:path>
              </a:pathLst>
            </a:custGeom>
            <a:blipFill>
              <a:blip r:embed="rId2"/>
              <a:stretch>
                <a:fillRect l="-136312" t="-56653" r="-153115" b="-159366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7191043" y="3669628"/>
            <a:ext cx="3555930" cy="3555930"/>
            <a:chOff x="0" y="0"/>
            <a:chExt cx="12700000" cy="1270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11430" y="857250"/>
              <a:ext cx="13009880" cy="11644630"/>
            </a:xfrm>
            <a:custGeom>
              <a:avLst/>
              <a:gdLst/>
              <a:ahLst/>
              <a:cxnLst/>
              <a:rect r="r" b="b" t="t" l="l"/>
              <a:pathLst>
                <a:path h="11644630" w="13009880">
                  <a:moveTo>
                    <a:pt x="10152380" y="938530"/>
                  </a:moveTo>
                  <a:cubicBezTo>
                    <a:pt x="8962390" y="189230"/>
                    <a:pt x="8643620" y="154940"/>
                    <a:pt x="7245350" y="0"/>
                  </a:cubicBezTo>
                  <a:cubicBezTo>
                    <a:pt x="4039870" y="38100"/>
                    <a:pt x="1441450" y="1889760"/>
                    <a:pt x="435610" y="4933950"/>
                  </a:cubicBezTo>
                  <a:cubicBezTo>
                    <a:pt x="91440" y="5975350"/>
                    <a:pt x="0" y="7139940"/>
                    <a:pt x="403860" y="8159750"/>
                  </a:cubicBezTo>
                  <a:cubicBezTo>
                    <a:pt x="934720" y="9499600"/>
                    <a:pt x="2254250" y="10407650"/>
                    <a:pt x="3648710" y="10773410"/>
                  </a:cubicBezTo>
                  <a:cubicBezTo>
                    <a:pt x="5043170" y="11140440"/>
                    <a:pt x="6578600" y="11644630"/>
                    <a:pt x="8008620" y="11470640"/>
                  </a:cubicBezTo>
                  <a:cubicBezTo>
                    <a:pt x="9123680" y="11334750"/>
                    <a:pt x="10237470" y="10519410"/>
                    <a:pt x="11071860" y="9767570"/>
                  </a:cubicBezTo>
                  <a:cubicBezTo>
                    <a:pt x="11625580" y="9268460"/>
                    <a:pt x="11971020" y="8576310"/>
                    <a:pt x="12202160" y="7867650"/>
                  </a:cubicBezTo>
                  <a:cubicBezTo>
                    <a:pt x="13009880" y="5401310"/>
                    <a:pt x="12348210" y="2322830"/>
                    <a:pt x="10152380" y="938530"/>
                  </a:cubicBezTo>
                  <a:close/>
                </a:path>
              </a:pathLst>
            </a:custGeom>
            <a:blipFill>
              <a:blip r:embed="rId2"/>
              <a:stretch>
                <a:fillRect l="-129190" t="-176922" r="-160514" b="-36829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5294192" y="736614"/>
            <a:ext cx="7699617" cy="30816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19"/>
              </a:lnSpc>
              <a:spcBef>
                <a:spcPct val="0"/>
              </a:spcBef>
            </a:pPr>
            <a:r>
              <a:rPr lang="en-US" sz="8799">
                <a:solidFill>
                  <a:srgbClr val="000000"/>
                </a:solidFill>
                <a:latin typeface="Brusher Cyrillic"/>
                <a:ea typeface="Brusher Cyrillic"/>
                <a:cs typeface="Brusher Cyrillic"/>
                <a:sym typeface="Brusher Cyrillic"/>
              </a:rPr>
              <a:t>Виды алгоритмов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7051433" y="-68578"/>
            <a:ext cx="10083238" cy="1393320"/>
          </a:xfrm>
          <a:custGeom>
            <a:avLst/>
            <a:gdLst/>
            <a:ahLst/>
            <a:cxnLst/>
            <a:rect r="r" b="b" t="t" l="l"/>
            <a:pathLst>
              <a:path h="1393320" w="10083238">
                <a:moveTo>
                  <a:pt x="0" y="0"/>
                </a:moveTo>
                <a:lnTo>
                  <a:pt x="10083238" y="0"/>
                </a:lnTo>
                <a:lnTo>
                  <a:pt x="10083238" y="1393320"/>
                </a:lnTo>
                <a:lnTo>
                  <a:pt x="0" y="13933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10800000">
            <a:off x="-4098675" y="8905418"/>
            <a:ext cx="9279203" cy="2078243"/>
          </a:xfrm>
          <a:custGeom>
            <a:avLst/>
            <a:gdLst/>
            <a:ahLst/>
            <a:cxnLst/>
            <a:rect r="r" b="b" t="t" l="l"/>
            <a:pathLst>
              <a:path h="2078243" w="9279203">
                <a:moveTo>
                  <a:pt x="0" y="0"/>
                </a:moveTo>
                <a:lnTo>
                  <a:pt x="9279203" y="0"/>
                </a:lnTo>
                <a:lnTo>
                  <a:pt x="9279203" y="2078242"/>
                </a:lnTo>
                <a:lnTo>
                  <a:pt x="0" y="207824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62081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568932">
            <a:off x="1485922" y="1536885"/>
            <a:ext cx="1443297" cy="2069242"/>
          </a:xfrm>
          <a:custGeom>
            <a:avLst/>
            <a:gdLst/>
            <a:ahLst/>
            <a:cxnLst/>
            <a:rect r="r" b="b" t="t" l="l"/>
            <a:pathLst>
              <a:path h="2069242" w="1443297">
                <a:moveTo>
                  <a:pt x="0" y="0"/>
                </a:moveTo>
                <a:lnTo>
                  <a:pt x="1443297" y="0"/>
                </a:lnTo>
                <a:lnTo>
                  <a:pt x="1443297" y="2069242"/>
                </a:lnTo>
                <a:lnTo>
                  <a:pt x="0" y="20692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4113920" y="6856667"/>
            <a:ext cx="3539744" cy="3430333"/>
          </a:xfrm>
          <a:custGeom>
            <a:avLst/>
            <a:gdLst/>
            <a:ahLst/>
            <a:cxnLst/>
            <a:rect r="r" b="b" t="t" l="l"/>
            <a:pathLst>
              <a:path h="3430333" w="3539744">
                <a:moveTo>
                  <a:pt x="0" y="0"/>
                </a:moveTo>
                <a:lnTo>
                  <a:pt x="3539743" y="0"/>
                </a:lnTo>
                <a:lnTo>
                  <a:pt x="3539743" y="3430333"/>
                </a:lnTo>
                <a:lnTo>
                  <a:pt x="0" y="343033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1586736" y="7243403"/>
            <a:ext cx="3950104" cy="913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0"/>
              </a:lnSpc>
              <a:spcBef>
                <a:spcPct val="0"/>
              </a:spcBef>
            </a:pPr>
            <a:r>
              <a:rPr lang="en-US" sz="5300">
                <a:solidFill>
                  <a:srgbClr val="000000"/>
                </a:solidFill>
                <a:latin typeface="Brusher Cyrillic"/>
                <a:ea typeface="Brusher Cyrillic"/>
                <a:cs typeface="Brusher Cyrillic"/>
                <a:sym typeface="Brusher Cyrillic"/>
              </a:rPr>
              <a:t>Циклический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987664" y="7265751"/>
            <a:ext cx="3962688" cy="913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0"/>
              </a:lnSpc>
              <a:spcBef>
                <a:spcPct val="0"/>
              </a:spcBef>
            </a:pPr>
            <a:r>
              <a:rPr lang="en-US" sz="5300">
                <a:solidFill>
                  <a:srgbClr val="000000"/>
                </a:solidFill>
                <a:latin typeface="Brusher Cyrillic Bold"/>
                <a:ea typeface="Brusher Cyrillic Bold"/>
                <a:cs typeface="Brusher Cyrillic Bold"/>
                <a:sym typeface="Brusher Cyrillic Bold"/>
              </a:rPr>
              <a:t>С ветвлением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656640" y="7265751"/>
            <a:ext cx="4042662" cy="913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0"/>
              </a:lnSpc>
              <a:spcBef>
                <a:spcPct val="0"/>
              </a:spcBef>
            </a:pPr>
            <a:r>
              <a:rPr lang="en-US" sz="5300">
                <a:solidFill>
                  <a:srgbClr val="000000"/>
                </a:solidFill>
                <a:latin typeface="Brusher Cyrillic Bold"/>
                <a:ea typeface="Brusher Cyrillic Bold"/>
                <a:cs typeface="Brusher Cyrillic Bold"/>
                <a:sym typeface="Brusher Cyrillic Bold"/>
              </a:rPr>
              <a:t>Линейный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240727">
            <a:off x="3193661" y="857481"/>
            <a:ext cx="1162426" cy="1666560"/>
          </a:xfrm>
          <a:custGeom>
            <a:avLst/>
            <a:gdLst/>
            <a:ahLst/>
            <a:cxnLst/>
            <a:rect r="r" b="b" t="t" l="l"/>
            <a:pathLst>
              <a:path h="1666560" w="1162426">
                <a:moveTo>
                  <a:pt x="0" y="0"/>
                </a:moveTo>
                <a:lnTo>
                  <a:pt x="1162426" y="0"/>
                </a:lnTo>
                <a:lnTo>
                  <a:pt x="1162426" y="1666560"/>
                </a:lnTo>
                <a:lnTo>
                  <a:pt x="0" y="16665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7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31717">
            <a:off x="-1154824" y="239524"/>
            <a:ext cx="10406808" cy="5430462"/>
          </a:xfrm>
          <a:custGeom>
            <a:avLst/>
            <a:gdLst/>
            <a:ahLst/>
            <a:cxnLst/>
            <a:rect r="r" b="b" t="t" l="l"/>
            <a:pathLst>
              <a:path h="5430462" w="10406808">
                <a:moveTo>
                  <a:pt x="0" y="0"/>
                </a:moveTo>
                <a:lnTo>
                  <a:pt x="10406808" y="0"/>
                </a:lnTo>
                <a:lnTo>
                  <a:pt x="10406808" y="5430461"/>
                </a:lnTo>
                <a:lnTo>
                  <a:pt x="0" y="54304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-3798639" y="8684891"/>
            <a:ext cx="11594212" cy="1602109"/>
          </a:xfrm>
          <a:custGeom>
            <a:avLst/>
            <a:gdLst/>
            <a:ahLst/>
            <a:cxnLst/>
            <a:rect r="r" b="b" t="t" l="l"/>
            <a:pathLst>
              <a:path h="1602109" w="11594212">
                <a:moveTo>
                  <a:pt x="0" y="0"/>
                </a:moveTo>
                <a:lnTo>
                  <a:pt x="11594211" y="0"/>
                </a:lnTo>
                <a:lnTo>
                  <a:pt x="11594211" y="1602109"/>
                </a:lnTo>
                <a:lnTo>
                  <a:pt x="0" y="16021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023135" y="0"/>
            <a:ext cx="10847286" cy="1498898"/>
          </a:xfrm>
          <a:custGeom>
            <a:avLst/>
            <a:gdLst/>
            <a:ahLst/>
            <a:cxnLst/>
            <a:rect r="r" b="b" t="t" l="l"/>
            <a:pathLst>
              <a:path h="1498898" w="10847286">
                <a:moveTo>
                  <a:pt x="0" y="0"/>
                </a:moveTo>
                <a:lnTo>
                  <a:pt x="10847286" y="0"/>
                </a:lnTo>
                <a:lnTo>
                  <a:pt x="10847286" y="1498898"/>
                </a:lnTo>
                <a:lnTo>
                  <a:pt x="0" y="14988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-3617189">
            <a:off x="15767695" y="8040444"/>
            <a:ext cx="2983210" cy="2891002"/>
          </a:xfrm>
          <a:custGeom>
            <a:avLst/>
            <a:gdLst/>
            <a:ahLst/>
            <a:cxnLst/>
            <a:rect r="r" b="b" t="t" l="l"/>
            <a:pathLst>
              <a:path h="2891002" w="2983210">
                <a:moveTo>
                  <a:pt x="2983210" y="0"/>
                </a:moveTo>
                <a:lnTo>
                  <a:pt x="0" y="0"/>
                </a:lnTo>
                <a:lnTo>
                  <a:pt x="0" y="2891002"/>
                </a:lnTo>
                <a:lnTo>
                  <a:pt x="2983210" y="2891002"/>
                </a:lnTo>
                <a:lnTo>
                  <a:pt x="298321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620429" y="4233651"/>
            <a:ext cx="10761509" cy="6053349"/>
          </a:xfrm>
          <a:custGeom>
            <a:avLst/>
            <a:gdLst/>
            <a:ahLst/>
            <a:cxnLst/>
            <a:rect r="r" b="b" t="t" l="l"/>
            <a:pathLst>
              <a:path h="6053349" w="10761509">
                <a:moveTo>
                  <a:pt x="0" y="0"/>
                </a:moveTo>
                <a:lnTo>
                  <a:pt x="10761509" y="0"/>
                </a:lnTo>
                <a:lnTo>
                  <a:pt x="10761509" y="6053349"/>
                </a:lnTo>
                <a:lnTo>
                  <a:pt x="0" y="605334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282144">
            <a:off x="-262580" y="1195618"/>
            <a:ext cx="7267957" cy="3859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600"/>
              </a:lnSpc>
            </a:pPr>
            <a:r>
              <a:rPr lang="en-US" sz="6909">
                <a:solidFill>
                  <a:srgbClr val="000000"/>
                </a:solidFill>
                <a:latin typeface="Brusher Cyrillic"/>
                <a:ea typeface="Brusher Cyrillic"/>
                <a:cs typeface="Brusher Cyrillic"/>
                <a:sym typeface="Brusher Cyrillic"/>
              </a:rPr>
              <a:t>Рекурсия: алгоритм, который вызывает сам себя</a:t>
            </a:r>
          </a:p>
          <a:p>
            <a:pPr algn="r">
              <a:lnSpc>
                <a:spcPts val="7600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7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31717">
            <a:off x="-1154824" y="239524"/>
            <a:ext cx="10406808" cy="5430462"/>
          </a:xfrm>
          <a:custGeom>
            <a:avLst/>
            <a:gdLst/>
            <a:ahLst/>
            <a:cxnLst/>
            <a:rect r="r" b="b" t="t" l="l"/>
            <a:pathLst>
              <a:path h="5430462" w="10406808">
                <a:moveTo>
                  <a:pt x="0" y="0"/>
                </a:moveTo>
                <a:lnTo>
                  <a:pt x="10406808" y="0"/>
                </a:lnTo>
                <a:lnTo>
                  <a:pt x="10406808" y="5430461"/>
                </a:lnTo>
                <a:lnTo>
                  <a:pt x="0" y="54304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-3798639" y="8684891"/>
            <a:ext cx="11594212" cy="1602109"/>
          </a:xfrm>
          <a:custGeom>
            <a:avLst/>
            <a:gdLst/>
            <a:ahLst/>
            <a:cxnLst/>
            <a:rect r="r" b="b" t="t" l="l"/>
            <a:pathLst>
              <a:path h="1602109" w="11594212">
                <a:moveTo>
                  <a:pt x="0" y="0"/>
                </a:moveTo>
                <a:lnTo>
                  <a:pt x="11594211" y="0"/>
                </a:lnTo>
                <a:lnTo>
                  <a:pt x="11594211" y="1602109"/>
                </a:lnTo>
                <a:lnTo>
                  <a:pt x="0" y="16021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023135" y="0"/>
            <a:ext cx="10847286" cy="1498898"/>
          </a:xfrm>
          <a:custGeom>
            <a:avLst/>
            <a:gdLst/>
            <a:ahLst/>
            <a:cxnLst/>
            <a:rect r="r" b="b" t="t" l="l"/>
            <a:pathLst>
              <a:path h="1498898" w="10847286">
                <a:moveTo>
                  <a:pt x="0" y="0"/>
                </a:moveTo>
                <a:lnTo>
                  <a:pt x="10847286" y="0"/>
                </a:lnTo>
                <a:lnTo>
                  <a:pt x="10847286" y="1498898"/>
                </a:lnTo>
                <a:lnTo>
                  <a:pt x="0" y="14988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-3617189">
            <a:off x="15767695" y="8040444"/>
            <a:ext cx="2983210" cy="2891002"/>
          </a:xfrm>
          <a:custGeom>
            <a:avLst/>
            <a:gdLst/>
            <a:ahLst/>
            <a:cxnLst/>
            <a:rect r="r" b="b" t="t" l="l"/>
            <a:pathLst>
              <a:path h="2891002" w="2983210">
                <a:moveTo>
                  <a:pt x="2983210" y="0"/>
                </a:moveTo>
                <a:lnTo>
                  <a:pt x="0" y="0"/>
                </a:lnTo>
                <a:lnTo>
                  <a:pt x="0" y="2891002"/>
                </a:lnTo>
                <a:lnTo>
                  <a:pt x="2983210" y="2891002"/>
                </a:lnTo>
                <a:lnTo>
                  <a:pt x="298321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282144">
            <a:off x="-262580" y="1195618"/>
            <a:ext cx="7267957" cy="3859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600"/>
              </a:lnSpc>
            </a:pPr>
            <a:r>
              <a:rPr lang="en-US" sz="6909">
                <a:solidFill>
                  <a:srgbClr val="000000"/>
                </a:solidFill>
                <a:latin typeface="Brusher Cyrillic"/>
                <a:ea typeface="Brusher Cyrillic"/>
                <a:cs typeface="Brusher Cyrillic"/>
                <a:sym typeface="Brusher Cyrillic"/>
              </a:rPr>
              <a:t>Рекурсия: алгоритм, который вызывает сам себя</a:t>
            </a:r>
          </a:p>
          <a:p>
            <a:pPr algn="r">
              <a:lnSpc>
                <a:spcPts val="760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8601367" y="2307125"/>
            <a:ext cx="10135364" cy="3578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90"/>
              </a:lnSpc>
              <a:spcBef>
                <a:spcPct val="0"/>
              </a:spcBef>
            </a:pPr>
            <a:r>
              <a:rPr lang="en-US" sz="4173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Что такое рекурсия?</a:t>
            </a:r>
          </a:p>
          <a:p>
            <a:pPr algn="l">
              <a:lnSpc>
                <a:spcPts val="4590"/>
              </a:lnSpc>
              <a:spcBef>
                <a:spcPct val="0"/>
              </a:spcBef>
            </a:pPr>
            <a:r>
              <a:rPr lang="en-US" sz="4173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Это когда:</a:t>
            </a:r>
          </a:p>
          <a:p>
            <a:pPr algn="l">
              <a:lnSpc>
                <a:spcPts val="4590"/>
              </a:lnSpc>
              <a:spcBef>
                <a:spcPct val="0"/>
              </a:spcBef>
            </a:pPr>
            <a:r>
              <a:rPr lang="en-US" sz="4173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Функция вызывает саму себя, как матрёшка.</a:t>
            </a:r>
          </a:p>
          <a:p>
            <a:pPr algn="l">
              <a:lnSpc>
                <a:spcPts val="4590"/>
              </a:lnSpc>
              <a:spcBef>
                <a:spcPct val="0"/>
              </a:spcBef>
            </a:pPr>
            <a:r>
              <a:rPr lang="en-US" sz="4173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Обязательно есть условие остановки (иначе будет бесконечность!).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80054" y="6622275"/>
            <a:ext cx="13385899" cy="2125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8"/>
              </a:lnSpc>
              <a:spcBef>
                <a:spcPct val="0"/>
              </a:spcBef>
            </a:pPr>
            <a:r>
              <a:rPr lang="en-US" sz="3707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Пример из жизни:</a:t>
            </a:r>
          </a:p>
          <a:p>
            <a:pPr algn="l">
              <a:lnSpc>
                <a:spcPts val="4078"/>
              </a:lnSpc>
              <a:spcBef>
                <a:spcPct val="0"/>
              </a:spcBef>
            </a:pPr>
            <a:r>
              <a:rPr lang="en-US" sz="3707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Представьте зеркало, отражающее другое зеркало:</a:t>
            </a:r>
          </a:p>
          <a:p>
            <a:pPr algn="l">
              <a:lnSpc>
                <a:spcPts val="4078"/>
              </a:lnSpc>
              <a:spcBef>
                <a:spcPct val="0"/>
              </a:spcBef>
            </a:pPr>
            <a:r>
              <a:rPr lang="en-US" sz="3707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1. Встать между зеркалами → увидеть бесконечные отражения. </a:t>
            </a:r>
          </a:p>
          <a:p>
            <a:pPr algn="l">
              <a:lnSpc>
                <a:spcPts val="4078"/>
              </a:lnSpc>
              <a:spcBef>
                <a:spcPct val="0"/>
              </a:spcBef>
            </a:pPr>
            <a:r>
              <a:rPr lang="en-US" sz="3707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2. Рекурсия — это как "эффект зеркал" в программировании.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7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155972" y="5494655"/>
            <a:ext cx="4199874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>
                <a:solidFill>
                  <a:srgbClr val="000000"/>
                </a:solidFill>
                <a:latin typeface="Brusher Cyrillic Bold"/>
                <a:ea typeface="Brusher Cyrillic Bold"/>
                <a:cs typeface="Brusher Cyrillic Bold"/>
                <a:sym typeface="Brusher Cyrillic Bold"/>
              </a:rPr>
              <a:t>ПОНЯТЬ АЛГОРИТМ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042855" y="6579552"/>
            <a:ext cx="4199874" cy="1365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19"/>
              </a:lnSpc>
            </a:pPr>
            <a:r>
              <a:rPr lang="en-US" sz="2999" b="true">
                <a:solidFill>
                  <a:srgbClr val="000000"/>
                </a:solidFill>
                <a:latin typeface="Old Standard Bold"/>
                <a:ea typeface="Old Standard Bold"/>
                <a:cs typeface="Old Standard Bold"/>
                <a:sym typeface="Old Standard Bold"/>
              </a:rPr>
              <a:t>Познакомиться с конструктором lego mindstorms eva3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4742707" y="1589776"/>
            <a:ext cx="9699658" cy="3103890"/>
          </a:xfrm>
          <a:custGeom>
            <a:avLst/>
            <a:gdLst/>
            <a:ahLst/>
            <a:cxnLst/>
            <a:rect r="r" b="b" t="t" l="l"/>
            <a:pathLst>
              <a:path h="3103890" w="9699658">
                <a:moveTo>
                  <a:pt x="0" y="0"/>
                </a:moveTo>
                <a:lnTo>
                  <a:pt x="9699657" y="0"/>
                </a:lnTo>
                <a:lnTo>
                  <a:pt x="9699657" y="3103891"/>
                </a:lnTo>
                <a:lnTo>
                  <a:pt x="0" y="31038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-166726">
            <a:off x="4906635" y="2418944"/>
            <a:ext cx="9365337" cy="1104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27"/>
              </a:lnSpc>
              <a:spcBef>
                <a:spcPct val="0"/>
              </a:spcBef>
            </a:pPr>
            <a:r>
              <a:rPr lang="en-US" sz="6377" spc="248">
                <a:solidFill>
                  <a:srgbClr val="000000"/>
                </a:solidFill>
                <a:latin typeface="Brusher Cyrillic Bold"/>
                <a:ea typeface="Brusher Cyrillic Bold"/>
                <a:cs typeface="Brusher Cyrillic Bold"/>
                <a:sym typeface="Brusher Cyrillic Bold"/>
              </a:rPr>
              <a:t>ТЕПЕРЬ К ДЕЛУ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57181" y="6579552"/>
            <a:ext cx="4199874" cy="1365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19"/>
              </a:lnSpc>
            </a:pPr>
            <a:r>
              <a:rPr lang="en-US" sz="2999" b="true">
                <a:solidFill>
                  <a:srgbClr val="000000"/>
                </a:solidFill>
                <a:latin typeface="Old Standard Bold"/>
                <a:ea typeface="Old Standard Bold"/>
                <a:cs typeface="Old Standard Bold"/>
                <a:sym typeface="Old Standard Bold"/>
              </a:rPr>
              <a:t>Нарисовать спираль в Scratch и понять как работает рекурсия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044063" y="5494655"/>
            <a:ext cx="4199874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>
                <a:solidFill>
                  <a:srgbClr val="000000"/>
                </a:solidFill>
                <a:latin typeface="Brusher Cyrillic Bold"/>
                <a:ea typeface="Brusher Cyrillic Bold"/>
                <a:cs typeface="Brusher Cyrillic Bold"/>
                <a:sym typeface="Brusher Cyrillic Bold"/>
              </a:rPr>
              <a:t>СОБРАТЬ РОБОТА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342427" y="6579552"/>
            <a:ext cx="4199874" cy="308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19"/>
              </a:lnSpc>
            </a:pPr>
            <a:r>
              <a:rPr lang="en-US" sz="2999" b="true">
                <a:solidFill>
                  <a:srgbClr val="000000"/>
                </a:solidFill>
                <a:latin typeface="Old Standard Bold"/>
                <a:ea typeface="Old Standard Bold"/>
                <a:cs typeface="Old Standard Bold"/>
                <a:sym typeface="Old Standard Bold"/>
              </a:rPr>
              <a:t>Попробовать успеть задать программу роботу через контроллер лего. Поехать просто и поехать по квадратной спирали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964565" y="5175567"/>
            <a:ext cx="4955598" cy="1261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>
                <a:solidFill>
                  <a:srgbClr val="000000"/>
                </a:solidFill>
                <a:latin typeface="Brusher Cyrillic Bold"/>
                <a:ea typeface="Brusher Cyrillic Bold"/>
                <a:cs typeface="Brusher Cyrillic Bold"/>
                <a:sym typeface="Brusher Cyrillic Bold"/>
              </a:rPr>
              <a:t>НАПИСАТЬ УПРАВЛЕНИЕ ДЛЯ РОБОТА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663243" y="3355180"/>
            <a:ext cx="2537821" cy="1172012"/>
          </a:xfrm>
          <a:custGeom>
            <a:avLst/>
            <a:gdLst/>
            <a:ahLst/>
            <a:cxnLst/>
            <a:rect r="r" b="b" t="t" l="l"/>
            <a:pathLst>
              <a:path h="1172012" w="2537821">
                <a:moveTo>
                  <a:pt x="0" y="0"/>
                </a:moveTo>
                <a:lnTo>
                  <a:pt x="2537821" y="0"/>
                </a:lnTo>
                <a:lnTo>
                  <a:pt x="2537821" y="1172011"/>
                </a:lnTo>
                <a:lnTo>
                  <a:pt x="0" y="117201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491967">
            <a:off x="4392492" y="950145"/>
            <a:ext cx="2241878" cy="2042147"/>
          </a:xfrm>
          <a:custGeom>
            <a:avLst/>
            <a:gdLst/>
            <a:ahLst/>
            <a:cxnLst/>
            <a:rect r="r" b="b" t="t" l="l"/>
            <a:pathLst>
              <a:path h="2042147" w="2241878">
                <a:moveTo>
                  <a:pt x="0" y="0"/>
                </a:moveTo>
                <a:lnTo>
                  <a:pt x="2241878" y="0"/>
                </a:lnTo>
                <a:lnTo>
                  <a:pt x="2241878" y="2042147"/>
                </a:lnTo>
                <a:lnTo>
                  <a:pt x="0" y="204214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true" rot="4706294">
            <a:off x="-104297" y="1286525"/>
            <a:ext cx="3895386" cy="4128059"/>
          </a:xfrm>
          <a:custGeom>
            <a:avLst/>
            <a:gdLst/>
            <a:ahLst/>
            <a:cxnLst/>
            <a:rect r="r" b="b" t="t" l="l"/>
            <a:pathLst>
              <a:path h="4128059" w="3895386">
                <a:moveTo>
                  <a:pt x="0" y="4128058"/>
                </a:moveTo>
                <a:lnTo>
                  <a:pt x="3895387" y="4128058"/>
                </a:lnTo>
                <a:lnTo>
                  <a:pt x="3895387" y="0"/>
                </a:lnTo>
                <a:lnTo>
                  <a:pt x="0" y="0"/>
                </a:lnTo>
                <a:lnTo>
                  <a:pt x="0" y="4128058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1568932">
            <a:off x="15725241" y="2538573"/>
            <a:ext cx="1447775" cy="2075662"/>
          </a:xfrm>
          <a:custGeom>
            <a:avLst/>
            <a:gdLst/>
            <a:ahLst/>
            <a:cxnLst/>
            <a:rect r="r" b="b" t="t" l="l"/>
            <a:pathLst>
              <a:path h="2075662" w="1447775">
                <a:moveTo>
                  <a:pt x="0" y="0"/>
                </a:moveTo>
                <a:lnTo>
                  <a:pt x="1447774" y="0"/>
                </a:lnTo>
                <a:lnTo>
                  <a:pt x="1447774" y="2075662"/>
                </a:lnTo>
                <a:lnTo>
                  <a:pt x="0" y="207566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0538197" y="0"/>
            <a:ext cx="10083238" cy="1393320"/>
          </a:xfrm>
          <a:custGeom>
            <a:avLst/>
            <a:gdLst/>
            <a:ahLst/>
            <a:cxnLst/>
            <a:rect r="r" b="b" t="t" l="l"/>
            <a:pathLst>
              <a:path h="1393320" w="10083238">
                <a:moveTo>
                  <a:pt x="0" y="0"/>
                </a:moveTo>
                <a:lnTo>
                  <a:pt x="10083238" y="0"/>
                </a:lnTo>
                <a:lnTo>
                  <a:pt x="10083238" y="1393320"/>
                </a:lnTo>
                <a:lnTo>
                  <a:pt x="0" y="139332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10800000">
            <a:off x="-4098675" y="8905418"/>
            <a:ext cx="9279203" cy="2078243"/>
          </a:xfrm>
          <a:custGeom>
            <a:avLst/>
            <a:gdLst/>
            <a:ahLst/>
            <a:cxnLst/>
            <a:rect r="r" b="b" t="t" l="l"/>
            <a:pathLst>
              <a:path h="2078243" w="9279203">
                <a:moveTo>
                  <a:pt x="0" y="0"/>
                </a:moveTo>
                <a:lnTo>
                  <a:pt x="9279203" y="0"/>
                </a:lnTo>
                <a:lnTo>
                  <a:pt x="9279203" y="2078242"/>
                </a:lnTo>
                <a:lnTo>
                  <a:pt x="0" y="207824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-62081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7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4734" y="789062"/>
            <a:ext cx="9699658" cy="3103890"/>
          </a:xfrm>
          <a:custGeom>
            <a:avLst/>
            <a:gdLst/>
            <a:ahLst/>
            <a:cxnLst/>
            <a:rect r="r" b="b" t="t" l="l"/>
            <a:pathLst>
              <a:path h="3103890" w="9699658">
                <a:moveTo>
                  <a:pt x="0" y="0"/>
                </a:moveTo>
                <a:lnTo>
                  <a:pt x="9699657" y="0"/>
                </a:lnTo>
                <a:lnTo>
                  <a:pt x="9699657" y="3103890"/>
                </a:lnTo>
                <a:lnTo>
                  <a:pt x="0" y="31038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-166726">
            <a:off x="1698662" y="1618230"/>
            <a:ext cx="9365337" cy="1104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27"/>
              </a:lnSpc>
              <a:spcBef>
                <a:spcPct val="0"/>
              </a:spcBef>
            </a:pPr>
            <a:r>
              <a:rPr lang="en-US" sz="6377" spc="248">
                <a:solidFill>
                  <a:srgbClr val="000000"/>
                </a:solidFill>
                <a:latin typeface="Brusher Cyrillic Bold"/>
                <a:ea typeface="Brusher Cyrillic Bold"/>
                <a:cs typeface="Brusher Cyrillic Bold"/>
                <a:sym typeface="Brusher Cyrillic Bold"/>
              </a:rPr>
              <a:t>ДВИЖЕНИЕ РОБОТА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7455270" y="2554465"/>
            <a:ext cx="2537821" cy="1172012"/>
          </a:xfrm>
          <a:custGeom>
            <a:avLst/>
            <a:gdLst/>
            <a:ahLst/>
            <a:cxnLst/>
            <a:rect r="r" b="b" t="t" l="l"/>
            <a:pathLst>
              <a:path h="1172012" w="2537821">
                <a:moveTo>
                  <a:pt x="0" y="0"/>
                </a:moveTo>
                <a:lnTo>
                  <a:pt x="2537821" y="0"/>
                </a:lnTo>
                <a:lnTo>
                  <a:pt x="2537821" y="1172012"/>
                </a:lnTo>
                <a:lnTo>
                  <a:pt x="0" y="11720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491967">
            <a:off x="1184519" y="149430"/>
            <a:ext cx="2241878" cy="2042147"/>
          </a:xfrm>
          <a:custGeom>
            <a:avLst/>
            <a:gdLst/>
            <a:ahLst/>
            <a:cxnLst/>
            <a:rect r="r" b="b" t="t" l="l"/>
            <a:pathLst>
              <a:path h="2042147" w="2241878">
                <a:moveTo>
                  <a:pt x="0" y="0"/>
                </a:moveTo>
                <a:lnTo>
                  <a:pt x="2241878" y="0"/>
                </a:lnTo>
                <a:lnTo>
                  <a:pt x="2241878" y="2042147"/>
                </a:lnTo>
                <a:lnTo>
                  <a:pt x="0" y="204214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4706294">
            <a:off x="-1461516" y="3984301"/>
            <a:ext cx="3895386" cy="4128059"/>
          </a:xfrm>
          <a:custGeom>
            <a:avLst/>
            <a:gdLst/>
            <a:ahLst/>
            <a:cxnLst/>
            <a:rect r="r" b="b" t="t" l="l"/>
            <a:pathLst>
              <a:path h="4128059" w="3895386">
                <a:moveTo>
                  <a:pt x="0" y="4128059"/>
                </a:moveTo>
                <a:lnTo>
                  <a:pt x="3895386" y="4128059"/>
                </a:lnTo>
                <a:lnTo>
                  <a:pt x="3895386" y="0"/>
                </a:lnTo>
                <a:lnTo>
                  <a:pt x="0" y="0"/>
                </a:lnTo>
                <a:lnTo>
                  <a:pt x="0" y="4128059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34734" y="4266424"/>
            <a:ext cx="9605418" cy="5787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4"/>
              </a:lnSpc>
            </a:pPr>
            <a:r>
              <a:rPr lang="en-US" sz="2730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Основные блоки из EV3-G (графическая среда программирования):</a:t>
            </a:r>
          </a:p>
          <a:p>
            <a:pPr algn="l" marL="589618" indent="-294809" lvl="1">
              <a:lnSpc>
                <a:spcPts val="3004"/>
              </a:lnSpc>
              <a:buAutoNum type="arabicPeriod" startAt="1"/>
            </a:pPr>
            <a:r>
              <a:rPr lang="en-US" sz="2730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Start – начало программы (иконка зелёной стрелки).</a:t>
            </a:r>
          </a:p>
          <a:p>
            <a:pPr algn="l" marL="589618" indent="-294809" lvl="1">
              <a:lnSpc>
                <a:spcPts val="3004"/>
              </a:lnSpc>
              <a:buFont typeface="Arial"/>
              <a:buChar char="•"/>
            </a:pPr>
            <a:r>
              <a:rPr lang="en-US" sz="2730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Move Steering (Движение рулением) – для движения вперёд/назад:</a:t>
            </a:r>
          </a:p>
          <a:p>
            <a:pPr algn="l" marL="589618" indent="-294809" lvl="1">
              <a:lnSpc>
                <a:spcPts val="3004"/>
              </a:lnSpc>
              <a:buFont typeface="Arial"/>
              <a:buChar char="•"/>
            </a:pPr>
            <a:r>
              <a:rPr lang="en-US" sz="2730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Режим: "Включить на количество секунд" или "Включить на градусы".</a:t>
            </a:r>
          </a:p>
          <a:p>
            <a:pPr algn="l" marL="589618" indent="-294809" lvl="1">
              <a:lnSpc>
                <a:spcPts val="3004"/>
              </a:lnSpc>
              <a:buFont typeface="Arial"/>
              <a:buChar char="•"/>
            </a:pPr>
            <a:r>
              <a:rPr lang="en-US" sz="2730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Мощность: 50-75% (для плавности).</a:t>
            </a:r>
          </a:p>
          <a:p>
            <a:pPr algn="l" marL="589618" indent="-294809" lvl="1">
              <a:lnSpc>
                <a:spcPts val="3004"/>
              </a:lnSpc>
              <a:buFont typeface="Arial"/>
              <a:buChar char="•"/>
            </a:pPr>
            <a:r>
              <a:rPr lang="en-US" sz="2730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Длительность: 1-2 сек (для стороны квадрата).</a:t>
            </a:r>
          </a:p>
          <a:p>
            <a:pPr algn="l" marL="589618" indent="-294809" lvl="1">
              <a:lnSpc>
                <a:spcPts val="3004"/>
              </a:lnSpc>
              <a:buAutoNum type="arabicPeriod" startAt="1"/>
            </a:pPr>
            <a:r>
              <a:rPr lang="en-US" sz="2730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Turn (Поворот) – для разворота на 90°:</a:t>
            </a:r>
          </a:p>
          <a:p>
            <a:pPr algn="l" marL="589618" indent="-294809" lvl="1">
              <a:lnSpc>
                <a:spcPts val="3004"/>
              </a:lnSpc>
              <a:buFont typeface="Arial"/>
              <a:buChar char="•"/>
            </a:pPr>
            <a:r>
              <a:rPr lang="en-US" sz="2730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Режим: "Включить на градусы" (обычно 450-500° для резкого поворота).</a:t>
            </a:r>
          </a:p>
          <a:p>
            <a:pPr algn="l" marL="589618" indent="-294809" lvl="1">
              <a:lnSpc>
                <a:spcPts val="3004"/>
              </a:lnSpc>
              <a:buFont typeface="Arial"/>
              <a:buChar char="•"/>
            </a:pPr>
            <a:r>
              <a:rPr lang="en-US" sz="2730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Мощность: 25-30% (чтобы не заносило).</a:t>
            </a:r>
          </a:p>
          <a:p>
            <a:pPr algn="l" marL="589618" indent="-294809" lvl="1">
              <a:lnSpc>
                <a:spcPts val="3004"/>
              </a:lnSpc>
              <a:buAutoNum type="arabicPeriod" startAt="1"/>
            </a:pPr>
            <a:r>
              <a:rPr lang="en-US" sz="2730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Loop (Цикл) – для повторения 4 раза (по числу сторон квадрата).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1234391" y="1525058"/>
            <a:ext cx="7728407" cy="7450794"/>
            <a:chOff x="0" y="0"/>
            <a:chExt cx="2035465" cy="196234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035465" cy="1962349"/>
            </a:xfrm>
            <a:custGeom>
              <a:avLst/>
              <a:gdLst/>
              <a:ahLst/>
              <a:cxnLst/>
              <a:rect r="r" b="b" t="t" l="l"/>
              <a:pathLst>
                <a:path h="1962349" w="2035465">
                  <a:moveTo>
                    <a:pt x="51089" y="0"/>
                  </a:moveTo>
                  <a:lnTo>
                    <a:pt x="1984376" y="0"/>
                  </a:lnTo>
                  <a:cubicBezTo>
                    <a:pt x="1997926" y="0"/>
                    <a:pt x="2010920" y="5383"/>
                    <a:pt x="2020502" y="14964"/>
                  </a:cubicBezTo>
                  <a:cubicBezTo>
                    <a:pt x="2030083" y="24545"/>
                    <a:pt x="2035465" y="37539"/>
                    <a:pt x="2035465" y="51089"/>
                  </a:cubicBezTo>
                  <a:lnTo>
                    <a:pt x="2035465" y="1911260"/>
                  </a:lnTo>
                  <a:cubicBezTo>
                    <a:pt x="2035465" y="1924810"/>
                    <a:pt x="2030083" y="1937804"/>
                    <a:pt x="2020502" y="1947385"/>
                  </a:cubicBezTo>
                  <a:cubicBezTo>
                    <a:pt x="2010920" y="1956966"/>
                    <a:pt x="1997926" y="1962349"/>
                    <a:pt x="1984376" y="1962349"/>
                  </a:cubicBezTo>
                  <a:lnTo>
                    <a:pt x="51089" y="1962349"/>
                  </a:lnTo>
                  <a:cubicBezTo>
                    <a:pt x="37539" y="1962349"/>
                    <a:pt x="24545" y="1956966"/>
                    <a:pt x="14964" y="1947385"/>
                  </a:cubicBezTo>
                  <a:cubicBezTo>
                    <a:pt x="5383" y="1937804"/>
                    <a:pt x="0" y="1924810"/>
                    <a:pt x="0" y="1911260"/>
                  </a:cubicBezTo>
                  <a:lnTo>
                    <a:pt x="0" y="51089"/>
                  </a:lnTo>
                  <a:cubicBezTo>
                    <a:pt x="0" y="37539"/>
                    <a:pt x="5383" y="24545"/>
                    <a:pt x="14964" y="14964"/>
                  </a:cubicBezTo>
                  <a:cubicBezTo>
                    <a:pt x="24545" y="5383"/>
                    <a:pt x="37539" y="0"/>
                    <a:pt x="51089" y="0"/>
                  </a:cubicBezTo>
                  <a:close/>
                </a:path>
              </a:pathLst>
            </a:custGeom>
            <a:solidFill>
              <a:srgbClr val="F5B9B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035465" cy="20004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700884" y="1942127"/>
            <a:ext cx="7378358" cy="6430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12"/>
              </a:lnSpc>
              <a:spcBef>
                <a:spcPct val="0"/>
              </a:spcBef>
            </a:pPr>
            <a:r>
              <a:rPr lang="en-US" sz="3829">
                <a:solidFill>
                  <a:srgbClr val="000000"/>
                </a:solidFill>
                <a:latin typeface="Aristotelica Pro Condensed"/>
                <a:ea typeface="Aristotelica Pro Condensed"/>
                <a:cs typeface="Aristotelica Pro Condensed"/>
                <a:sym typeface="Aristotelica Pro Condensed"/>
              </a:rPr>
              <a:t>[Start]  </a:t>
            </a:r>
          </a:p>
          <a:p>
            <a:pPr algn="ctr">
              <a:lnSpc>
                <a:spcPts val="4212"/>
              </a:lnSpc>
              <a:spcBef>
                <a:spcPct val="0"/>
              </a:spcBef>
            </a:pPr>
            <a:r>
              <a:rPr lang="en-US" sz="3829">
                <a:solidFill>
                  <a:srgbClr val="000000"/>
                </a:solidFill>
                <a:latin typeface="Aristotelica Pro Condensed"/>
                <a:ea typeface="Aristotelica Pro Condensed"/>
                <a:cs typeface="Aristotelica Pro Condensed"/>
                <a:sym typeface="Aristotelica Pro Condensed"/>
              </a:rPr>
              <a:t>  │  </a:t>
            </a:r>
          </a:p>
          <a:p>
            <a:pPr algn="ctr">
              <a:lnSpc>
                <a:spcPts val="4212"/>
              </a:lnSpc>
              <a:spcBef>
                <a:spcPct val="0"/>
              </a:spcBef>
            </a:pPr>
            <a:r>
              <a:rPr lang="en-US" sz="3829">
                <a:solidFill>
                  <a:srgbClr val="000000"/>
                </a:solidFill>
                <a:latin typeface="Aristotelica Pro Condensed"/>
                <a:ea typeface="Aristotelica Pro Condensed"/>
                <a:cs typeface="Aristotelica Pro Condensed"/>
                <a:sym typeface="Aristotelica Pro Condensed"/>
              </a:rPr>
              <a:t>  ▼  </a:t>
            </a:r>
          </a:p>
          <a:p>
            <a:pPr algn="ctr">
              <a:lnSpc>
                <a:spcPts val="4212"/>
              </a:lnSpc>
              <a:spcBef>
                <a:spcPct val="0"/>
              </a:spcBef>
            </a:pPr>
            <a:r>
              <a:rPr lang="en-US" sz="3829">
                <a:solidFill>
                  <a:srgbClr val="000000"/>
                </a:solidFill>
                <a:latin typeface="Aristotelica Pro Condensed"/>
                <a:ea typeface="Aristotelica Pro Condensed"/>
                <a:cs typeface="Aristotelica Pro Condensed"/>
                <a:sym typeface="Aristotelica Pro Condensed"/>
              </a:rPr>
              <a:t>[Loop: 4 раза]  </a:t>
            </a:r>
          </a:p>
          <a:p>
            <a:pPr algn="ctr">
              <a:lnSpc>
                <a:spcPts val="4212"/>
              </a:lnSpc>
              <a:spcBef>
                <a:spcPct val="0"/>
              </a:spcBef>
            </a:pPr>
            <a:r>
              <a:rPr lang="en-US" sz="3829">
                <a:solidFill>
                  <a:srgbClr val="000000"/>
                </a:solidFill>
                <a:latin typeface="Aristotelica Pro Condensed"/>
                <a:ea typeface="Aristotelica Pro Condensed"/>
                <a:cs typeface="Aristotelica Pro Condensed"/>
                <a:sym typeface="Aristotelica Pro Condensed"/>
              </a:rPr>
              <a:t>  │  </a:t>
            </a:r>
          </a:p>
          <a:p>
            <a:pPr algn="ctr">
              <a:lnSpc>
                <a:spcPts val="4212"/>
              </a:lnSpc>
              <a:spcBef>
                <a:spcPct val="0"/>
              </a:spcBef>
            </a:pPr>
            <a:r>
              <a:rPr lang="en-US" sz="3829">
                <a:solidFill>
                  <a:srgbClr val="000000"/>
                </a:solidFill>
                <a:latin typeface="Aristotelica Pro Condensed"/>
                <a:ea typeface="Aristotelica Pro Condensed"/>
                <a:cs typeface="Aristotelica Pro Condensed"/>
                <a:sym typeface="Aristotelica Pro Condensed"/>
              </a:rPr>
              <a:t>  ├─ [Move Steering: Вперёд, 2 сек, мощность 50%]  </a:t>
            </a:r>
          </a:p>
          <a:p>
            <a:pPr algn="ctr">
              <a:lnSpc>
                <a:spcPts val="4212"/>
              </a:lnSpc>
              <a:spcBef>
                <a:spcPct val="0"/>
              </a:spcBef>
            </a:pPr>
            <a:r>
              <a:rPr lang="en-US" sz="3829">
                <a:solidFill>
                  <a:srgbClr val="000000"/>
                </a:solidFill>
                <a:latin typeface="Aristotelica Pro Condensed"/>
                <a:ea typeface="Aristotelica Pro Condensed"/>
                <a:cs typeface="Aristotelica Pro Condensed"/>
                <a:sym typeface="Aristotelica Pro Condensed"/>
              </a:rPr>
              <a:t>  │  </a:t>
            </a:r>
          </a:p>
          <a:p>
            <a:pPr algn="ctr">
              <a:lnSpc>
                <a:spcPts val="4212"/>
              </a:lnSpc>
              <a:spcBef>
                <a:spcPct val="0"/>
              </a:spcBef>
            </a:pPr>
            <a:r>
              <a:rPr lang="en-US" sz="3829">
                <a:solidFill>
                  <a:srgbClr val="000000"/>
                </a:solidFill>
                <a:latin typeface="Aristotelica Pro Condensed"/>
                <a:ea typeface="Aristotelica Pro Condensed"/>
                <a:cs typeface="Aristotelica Pro Condensed"/>
                <a:sym typeface="Aristotelica Pro Condensed"/>
              </a:rPr>
              <a:t>  ├─ [Turn: Поворот 500°, мощность 30%]  </a:t>
            </a:r>
          </a:p>
          <a:p>
            <a:pPr algn="ctr">
              <a:lnSpc>
                <a:spcPts val="4212"/>
              </a:lnSpc>
              <a:spcBef>
                <a:spcPct val="0"/>
              </a:spcBef>
            </a:pPr>
            <a:r>
              <a:rPr lang="en-US" sz="3829">
                <a:solidFill>
                  <a:srgbClr val="000000"/>
                </a:solidFill>
                <a:latin typeface="Aristotelica Pro Condensed"/>
                <a:ea typeface="Aristotelica Pro Condensed"/>
                <a:cs typeface="Aristotelica Pro Condensed"/>
                <a:sym typeface="Aristotelica Pro Condensed"/>
              </a:rPr>
              <a:t>  │  </a:t>
            </a:r>
          </a:p>
          <a:p>
            <a:pPr algn="ctr">
              <a:lnSpc>
                <a:spcPts val="4212"/>
              </a:lnSpc>
              <a:spcBef>
                <a:spcPct val="0"/>
              </a:spcBef>
            </a:pPr>
            <a:r>
              <a:rPr lang="en-US" sz="3829">
                <a:solidFill>
                  <a:srgbClr val="000000"/>
                </a:solidFill>
                <a:latin typeface="Aristotelica Pro Condensed"/>
                <a:ea typeface="Aristotelica Pro Condensed"/>
                <a:cs typeface="Aristotelica Pro Condensed"/>
                <a:sym typeface="Aristotelica Pro Condensed"/>
              </a:rPr>
              <a:t>  └─ (возврат в начало цикла) 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234391" y="9298558"/>
            <a:ext cx="6844851" cy="755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Значение 500° примерное! Реальное зависит от колёс и поверхности.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DAGpU5DIg0U</dc:identifier>
  <dcterms:modified xsi:type="dcterms:W3CDTF">2011-08-01T06:04:30Z</dcterms:modified>
  <cp:revision>1</cp:revision>
  <dc:title>Дружинина Елена Олеговна</dc:title>
</cp:coreProperties>
</file>

<file path=docProps/thumbnail.jpeg>
</file>